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y="5143500" cx="9144000"/>
  <p:notesSz cx="6858000" cy="9144000"/>
  <p:embeddedFontLst>
    <p:embeddedFont>
      <p:font typeface="Nunito SemiBold"/>
      <p:regular r:id="rId41"/>
      <p:bold r:id="rId42"/>
      <p:italic r:id="rId43"/>
      <p:boldItalic r:id="rId44"/>
    </p:embeddedFont>
    <p:embeddedFont>
      <p:font typeface="Nunito"/>
      <p:regular r:id="rId45"/>
      <p:bold r:id="rId46"/>
      <p:italic r:id="rId47"/>
      <p:boldItalic r:id="rId48"/>
    </p:embeddedFont>
    <p:embeddedFont>
      <p:font typeface="Nunito ExtraBold"/>
      <p:bold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font" Target="fonts/NunitoSemiBold-bold.fntdata"/><Relationship Id="rId41" Type="http://schemas.openxmlformats.org/officeDocument/2006/relationships/font" Target="fonts/NunitoSemiBold-regular.fntdata"/><Relationship Id="rId44" Type="http://schemas.openxmlformats.org/officeDocument/2006/relationships/font" Target="fonts/NunitoSemiBold-boldItalic.fntdata"/><Relationship Id="rId43" Type="http://schemas.openxmlformats.org/officeDocument/2006/relationships/font" Target="fonts/NunitoSemiBold-italic.fntdata"/><Relationship Id="rId46" Type="http://schemas.openxmlformats.org/officeDocument/2006/relationships/font" Target="fonts/Nunito-bold.fntdata"/><Relationship Id="rId45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Nunito-boldItalic.fntdata"/><Relationship Id="rId47" Type="http://schemas.openxmlformats.org/officeDocument/2006/relationships/font" Target="fonts/Nunito-italic.fntdata"/><Relationship Id="rId49" Type="http://schemas.openxmlformats.org/officeDocument/2006/relationships/font" Target="fonts/NunitoExtra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schemas.openxmlformats.org/officeDocument/2006/relationships/font" Target="fonts/NunitoExtraBold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d08eaff18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6d08eaff1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d08eaff1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6d08eaff1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d08eaff18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d08eaff1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d08eaff18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6d08eaff18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d08eaff18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d08eaff18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d08eaff18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6d08eaff18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d08eaff18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6d08eaff18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d08eaff18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6d08eaff1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d08eaff18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d08eaff18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6d08eaff18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6d08eaff18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be929d71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be929d71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d08eaff18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d08eaff18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d08eaff18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d08eaff18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6d08eaff18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6d08eaff18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d08eaff18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d08eaff18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d08eaff18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d08eaff18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6d08eaff18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6d08eaff18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d08eaff18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d08eaff18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d08eaff18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d08eaff18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d08eaff18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d08eaff18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6d08eaff18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6d08eaff18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be929d71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be929d7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6d08eaff1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6d08eaff1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d08eaff18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d08eaff18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d08eaff18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d08eaff18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6d08eaff18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6d08eaff18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6d08eaff18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6d08eaff18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6d08eaff18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6d08eaff18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d08eaff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d08eaff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d08eaff1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d08eaff1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6d08eaff1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6d08eaff1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6d08eaff18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6d08eaff1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6d08eaff18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6d08eaff1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d08eaff1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d08eaff1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860100" cy="5143500"/>
          </a:xfrm>
          <a:prstGeom prst="flowChartInputOutpu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6100" y="0"/>
            <a:ext cx="541075" cy="483800"/>
          </a:xfrm>
          <a:prstGeom prst="flowChartExtra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Relationship Id="rId4" Type="http://schemas.openxmlformats.org/officeDocument/2006/relationships/image" Target="../media/image5.png"/><Relationship Id="rId5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rogerdudler.github.io/git-guide/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Git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Distribute the Load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/>
          <p:nvPr/>
        </p:nvSpPr>
        <p:spPr>
          <a:xfrm>
            <a:off x="194825" y="3603300"/>
            <a:ext cx="3097800" cy="1422300"/>
          </a:xfrm>
          <a:prstGeom prst="rect">
            <a:avLst/>
          </a:prstGeom>
          <a:solidFill>
            <a:srgbClr val="E0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Make sure you read the </a:t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LICENSE to make sure you </a:t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are allowed to use the fork</a:t>
            </a:r>
            <a:endParaRPr sz="1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7" name="Google Shape;127;p2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3: Fork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Let’s say someone has a repo you want to work on, but you want to have a copy on your account as well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Fork button on GitHub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Follow the prompts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0" name="Google Shape;130;p2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5672" y="2027875"/>
            <a:ext cx="5337773" cy="3024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3: Fork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Now I can add to the repo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Without worrying about Andrew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9" name="Google Shape;139;p2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5050" y="1306775"/>
            <a:ext cx="5101024" cy="30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4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3: Fork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Now I can add to the repo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Without worrying about Andrew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8" name="Google Shape;148;p2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5050" y="1306775"/>
            <a:ext cx="5101024" cy="30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Cloning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56" name="Google Shape;156;p25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Cloning allows you to have a LOCAL version of the repository on your computer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Ie. you can start editing after you clone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7" name="Google Shape;157;p2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5"/>
          <p:cNvSpPr/>
          <p:nvPr/>
        </p:nvSpPr>
        <p:spPr>
          <a:xfrm>
            <a:off x="565000" y="3818650"/>
            <a:ext cx="7656900" cy="1061700"/>
          </a:xfrm>
          <a:prstGeom prst="rect">
            <a:avLst/>
          </a:prstGeom>
          <a:solidFill>
            <a:srgbClr val="E0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ALL THE NEXT STEPS REQUIRE GIT BASH ON YOUR COMPUTER</a:t>
            </a:r>
            <a:endParaRPr b="1" sz="36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Cloning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5" name="Google Shape;165;p26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Step 1: get the link of the remote repo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6" name="Google Shape;166;p2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3650" y="1646300"/>
            <a:ext cx="6576373" cy="31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Cloning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4" name="Google Shape;174;p27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Step 2: open git bash and navigate to a desired repo location (this location is not final, it is flexible)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5" name="Google Shape;175;p2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0625" y="2386450"/>
            <a:ext cx="5715000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Cloning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83" name="Google Shape;183;p28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Step 3: git clone “paste step 1 link here”, press enter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Now you should have it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4" name="Google Shape;184;p2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517925"/>
            <a:ext cx="8534400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6675" y="1984113"/>
            <a:ext cx="3932526" cy="138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9475" y="3087025"/>
            <a:ext cx="3932526" cy="1884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Cloning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94" name="Google Shape;194;p29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Now you can edit your stuff!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5" name="Google Shape;195;p2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Add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02" name="Google Shape;202;p30"/>
          <p:cNvSpPr txBox="1"/>
          <p:nvPr>
            <p:ph idx="1" type="body"/>
          </p:nvPr>
        </p:nvSpPr>
        <p:spPr>
          <a:xfrm>
            <a:off x="311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Once you have made changes you can either add just the file, or add all changed files. These files are now primed to be committed.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 the file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 all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3" name="Google Shape;203;p3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4" name="Google Shape;20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938" y="2224738"/>
            <a:ext cx="7058025" cy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Commit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11" name="Google Shape;211;p31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All changes are now contained into a commit, which is the “history” for Git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Commits should be done at least once per workday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Commit messages should be useful and precise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If you have too many changes for one commit, split it up and only add a few files at a time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2" name="Google Shape;212;p3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3" name="Google Shape;21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023184"/>
            <a:ext cx="9143999" cy="1120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835325" y="167175"/>
            <a:ext cx="3484875" cy="5102350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653113" y="307350"/>
            <a:ext cx="38493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Table of Contents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65725" y="948775"/>
            <a:ext cx="43521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Intro to repositories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Working with Git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Create repo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Clone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Add/Commit/Push to repo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Branches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Pulling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Merging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Log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README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gitignore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Git Workflow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Team - setup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Workflow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Push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20" name="Google Shape;220;p32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If you have 1 or more commits ready for Pushing to the REMOTE repository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Unless you </a:t>
            </a:r>
            <a:r>
              <a:rPr lang="en" u="sng">
                <a:latin typeface="Nunito"/>
                <a:ea typeface="Nunito"/>
                <a:cs typeface="Nunito"/>
                <a:sym typeface="Nunito"/>
              </a:rPr>
              <a:t>have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a branch named something else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This will add your commits to the Remote repository for everyone to see and use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1" name="Google Shape;221;p3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Google Shape;22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13" y="1617513"/>
            <a:ext cx="90201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538" y="3610388"/>
            <a:ext cx="4657725" cy="40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Branch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30" name="Google Shape;230;p33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Very very useful for teamwork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Create a branch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See all existing branches 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Switch between branches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1" name="Google Shape;231;p3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2" name="Google Shape;23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3138" y="1728150"/>
            <a:ext cx="4657725" cy="34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6938" y="2071050"/>
            <a:ext cx="2505075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45763" y="3125725"/>
            <a:ext cx="6486525" cy="8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4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34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Pulling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41" name="Google Shape;241;p34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Very very useful for teamwork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Updates your LOCAL repository with everything currently on the REMOTE repository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If there are conflicts - git will get angry and ask you to solve them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2" name="Google Shape;242;p3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3" name="Google Shape;24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3300" y="2065825"/>
            <a:ext cx="3562350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Merg</a:t>
            </a: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50" name="Google Shape;250;p35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After you’ve solved merge conflicts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a branch into your current branch with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These 2 branches will be the same after you’ve done so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1" name="Google Shape;251;p3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2" name="Google Shape;25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6850" y="0"/>
            <a:ext cx="2055450" cy="205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113" y="2055450"/>
            <a:ext cx="5724525" cy="28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3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Log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60" name="Google Shape;260;p36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See the history of the repository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Can be very useful to debug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1" name="Google Shape;261;p3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2" name="Google Shape;26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192563"/>
            <a:ext cx="3486150" cy="164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README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69" name="Google Shape;269;p37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Initially a readme can be just the intention of the repository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At the end a readme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Description of project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How to use project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Download links for different platforms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Many pictures which help understand how to use, and what the project can accomplish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Videos if necessary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Limitations and further work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Author Contact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Copyright info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Change the README on GitHub or in your editor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0" name="Google Shape;270;p3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3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gitignore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77" name="Google Shape;277;p38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Gitignores are used to specify which files you want to not appear in the github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Keys, passwords, sensitive information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Editor configuration files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Database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Eg. No “Hello” binary java class on github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 to .gitignore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76200" marR="76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242729"/>
                </a:solidFill>
                <a:highlight>
                  <a:srgbClr val="EFF0F1"/>
                </a:highlight>
                <a:latin typeface="Courier New"/>
                <a:ea typeface="Courier New"/>
                <a:cs typeface="Courier New"/>
                <a:sym typeface="Courier New"/>
              </a:rPr>
              <a:t>/Hello.class</a:t>
            </a:r>
            <a:endParaRPr sz="1000">
              <a:solidFill>
                <a:srgbClr val="242729"/>
              </a:solidFill>
              <a:highlight>
                <a:srgbClr val="EFF0F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8" name="Google Shape;278;p3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9"/>
          <p:cNvSpPr txBox="1"/>
          <p:nvPr>
            <p:ph type="ctrTitle"/>
          </p:nvPr>
        </p:nvSpPr>
        <p:spPr>
          <a:xfrm>
            <a:off x="831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Git Workflow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4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Setup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90" name="Google Shape;290;p40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76200" marR="76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Context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76200" marR="762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Assume 3 people are working on a software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marR="76200" rtl="0" algn="l">
              <a:spcBef>
                <a:spcPts val="1100"/>
              </a:spcBef>
              <a:spcAft>
                <a:spcPts val="0"/>
              </a:spcAft>
              <a:buSzPts val="1800"/>
              <a:buFont typeface="Nunito"/>
              <a:buChar char="-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Micha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marR="76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-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marR="76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-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Sravya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1" name="Google Shape;291;p4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Setup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298" name="Google Shape;298;p41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76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want to separate their work to minimize merge conflicts.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7620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will have the base branch “master” (in black)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1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 is reserved to working prototypes of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 bugs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Should be able to be used by a stranger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99" name="Google Shape;299;p4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0" name="Google Shape;300;p41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01" name="Google Shape;301;p41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Download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Download Git Bash and helpful info about git</a:t>
            </a:r>
            <a:endParaRPr sz="36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600">
                <a:latin typeface="Nunito"/>
                <a:ea typeface="Nunito"/>
                <a:cs typeface="Nunito"/>
                <a:sym typeface="Nunito"/>
              </a:rPr>
              <a:t>Open GitHub account page</a:t>
            </a:r>
            <a:endParaRPr sz="36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600">
                <a:latin typeface="Nunito"/>
                <a:ea typeface="Nunito"/>
                <a:cs typeface="Nunito"/>
                <a:sym typeface="Nunito"/>
              </a:rPr>
              <a:t>Have Git Bash Open after download</a:t>
            </a:r>
            <a:endParaRPr sz="36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4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Setup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308" name="Google Shape;308;p42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branch (blue)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is reserved to in-progress prototypes, or next iterations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Minimize bugs (all incoming changes should be devoid of bugs)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Only bugs are due to incoming merges breaking an aspect - repair ASAP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09" name="Google Shape;309;p4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0" name="Google Shape;310;p42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11" name="Google Shape;311;p42"/>
          <p:cNvCxnSpPr/>
          <p:nvPr/>
        </p:nvCxnSpPr>
        <p:spPr>
          <a:xfrm flipH="1" rot="10800000">
            <a:off x="1168975" y="4335050"/>
            <a:ext cx="974100" cy="399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2" name="Google Shape;312;p42"/>
          <p:cNvCxnSpPr/>
          <p:nvPr/>
        </p:nvCxnSpPr>
        <p:spPr>
          <a:xfrm>
            <a:off x="6361175" y="4295375"/>
            <a:ext cx="1928700" cy="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3" name="Google Shape;313;p42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14" name="Google Shape;314;p42"/>
          <p:cNvSpPr txBox="1"/>
          <p:nvPr/>
        </p:nvSpPr>
        <p:spPr>
          <a:xfrm>
            <a:off x="1954550" y="425220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15" name="Google Shape;315;p42"/>
          <p:cNvCxnSpPr/>
          <p:nvPr/>
        </p:nvCxnSpPr>
        <p:spPr>
          <a:xfrm flipH="1" rot="10800000">
            <a:off x="2143075" y="4335050"/>
            <a:ext cx="2376900" cy="90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p42"/>
          <p:cNvCxnSpPr/>
          <p:nvPr/>
        </p:nvCxnSpPr>
        <p:spPr>
          <a:xfrm>
            <a:off x="4529775" y="4324600"/>
            <a:ext cx="837900" cy="3897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7" name="Google Shape;317;p42"/>
          <p:cNvCxnSpPr/>
          <p:nvPr/>
        </p:nvCxnSpPr>
        <p:spPr>
          <a:xfrm flipH="1" rot="10800000">
            <a:off x="5377475" y="4298125"/>
            <a:ext cx="974100" cy="399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8" name="Google Shape;318;p42"/>
          <p:cNvSpPr txBox="1"/>
          <p:nvPr/>
        </p:nvSpPr>
        <p:spPr>
          <a:xfrm>
            <a:off x="4519975" y="3980400"/>
            <a:ext cx="20625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Merge into master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3"/>
          <p:cNvSpPr txBox="1"/>
          <p:nvPr/>
        </p:nvSpPr>
        <p:spPr>
          <a:xfrm>
            <a:off x="1188475" y="3510050"/>
            <a:ext cx="1363800" cy="8403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Devel-Micha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Devel-Sravya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4" name="Google Shape;324;p43"/>
          <p:cNvSpPr txBox="1"/>
          <p:nvPr/>
        </p:nvSpPr>
        <p:spPr>
          <a:xfrm>
            <a:off x="4675900" y="3668400"/>
            <a:ext cx="1363800" cy="2532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merge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5" name="Google Shape;325;p4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4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Setup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327" name="Google Shape;327;p43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Personal d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evel branch (orange)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Personal Devel is reserved to all your own changes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Bugs galore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 bugs if merging into devel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28" name="Google Shape;328;p4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9" name="Google Shape;329;p43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0" name="Google Shape;330;p43"/>
          <p:cNvCxnSpPr/>
          <p:nvPr/>
        </p:nvCxnSpPr>
        <p:spPr>
          <a:xfrm flipH="1" rot="10800000">
            <a:off x="1296750" y="4364588"/>
            <a:ext cx="785700" cy="355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1" name="Google Shape;331;p43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2" name="Google Shape;332;p43"/>
          <p:cNvSpPr txBox="1"/>
          <p:nvPr/>
        </p:nvSpPr>
        <p:spPr>
          <a:xfrm>
            <a:off x="516300" y="44135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33" name="Google Shape;333;p43"/>
          <p:cNvCxnSpPr/>
          <p:nvPr/>
        </p:nvCxnSpPr>
        <p:spPr>
          <a:xfrm flipH="1" rot="10800000">
            <a:off x="2082450" y="4305625"/>
            <a:ext cx="6275700" cy="44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4" name="Google Shape;334;p43"/>
          <p:cNvCxnSpPr/>
          <p:nvPr/>
        </p:nvCxnSpPr>
        <p:spPr>
          <a:xfrm flipH="1" rot="10800000">
            <a:off x="2240525" y="3969925"/>
            <a:ext cx="623400" cy="3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5" name="Google Shape;335;p43"/>
          <p:cNvCxnSpPr/>
          <p:nvPr/>
        </p:nvCxnSpPr>
        <p:spPr>
          <a:xfrm flipH="1" rot="10800000">
            <a:off x="2240550" y="3672400"/>
            <a:ext cx="701400" cy="672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p43"/>
          <p:cNvCxnSpPr/>
          <p:nvPr/>
        </p:nvCxnSpPr>
        <p:spPr>
          <a:xfrm flipH="1" rot="10800000">
            <a:off x="2240550" y="4150000"/>
            <a:ext cx="652800" cy="19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43"/>
          <p:cNvCxnSpPr/>
          <p:nvPr/>
        </p:nvCxnSpPr>
        <p:spPr>
          <a:xfrm>
            <a:off x="4432375" y="4159600"/>
            <a:ext cx="3887100" cy="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43"/>
          <p:cNvCxnSpPr/>
          <p:nvPr/>
        </p:nvCxnSpPr>
        <p:spPr>
          <a:xfrm>
            <a:off x="5718250" y="3974525"/>
            <a:ext cx="2571900" cy="18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9" name="Google Shape;339;p43"/>
          <p:cNvCxnSpPr/>
          <p:nvPr/>
        </p:nvCxnSpPr>
        <p:spPr>
          <a:xfrm>
            <a:off x="2893350" y="3672400"/>
            <a:ext cx="54261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40" name="Google Shape;340;p43"/>
          <p:cNvCxnSpPr/>
          <p:nvPr/>
        </p:nvCxnSpPr>
        <p:spPr>
          <a:xfrm>
            <a:off x="3224425" y="4169350"/>
            <a:ext cx="555300" cy="156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43"/>
          <p:cNvCxnSpPr/>
          <p:nvPr/>
        </p:nvCxnSpPr>
        <p:spPr>
          <a:xfrm flipH="1" rot="10800000">
            <a:off x="3828400" y="4159450"/>
            <a:ext cx="633300" cy="175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2" name="Google Shape;342;p43"/>
          <p:cNvCxnSpPr/>
          <p:nvPr/>
        </p:nvCxnSpPr>
        <p:spPr>
          <a:xfrm>
            <a:off x="4675900" y="3974525"/>
            <a:ext cx="506700" cy="360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43"/>
          <p:cNvCxnSpPr/>
          <p:nvPr/>
        </p:nvCxnSpPr>
        <p:spPr>
          <a:xfrm flipH="1" rot="10800000">
            <a:off x="5211700" y="3984275"/>
            <a:ext cx="496800" cy="3312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43"/>
          <p:cNvCxnSpPr/>
          <p:nvPr/>
        </p:nvCxnSpPr>
        <p:spPr>
          <a:xfrm flipH="1" rot="10800000">
            <a:off x="2859100" y="3974613"/>
            <a:ext cx="1845900" cy="13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5" name="Google Shape;345;p43"/>
          <p:cNvCxnSpPr/>
          <p:nvPr/>
        </p:nvCxnSpPr>
        <p:spPr>
          <a:xfrm>
            <a:off x="2859100" y="4156763"/>
            <a:ext cx="365400" cy="222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4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Assumption: Repository is created and branches are setup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To push changes to your own branch -&gt; perfectly ok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To push changes from your branch to devel -&gt; more complicated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1" name="Google Shape;351;p44"/>
          <p:cNvSpPr txBox="1"/>
          <p:nvPr/>
        </p:nvSpPr>
        <p:spPr>
          <a:xfrm>
            <a:off x="1188475" y="3510050"/>
            <a:ext cx="1363800" cy="8403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Devel-Micha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Devel-Sravya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2" name="Google Shape;352;p44"/>
          <p:cNvSpPr txBox="1"/>
          <p:nvPr/>
        </p:nvSpPr>
        <p:spPr>
          <a:xfrm>
            <a:off x="4675900" y="3668400"/>
            <a:ext cx="1363800" cy="2532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merge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3" name="Google Shape;353;p44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44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Workflow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355" name="Google Shape;355;p4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56" name="Google Shape;356;p44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57" name="Google Shape;357;p44"/>
          <p:cNvCxnSpPr/>
          <p:nvPr/>
        </p:nvCxnSpPr>
        <p:spPr>
          <a:xfrm flipH="1" rot="10800000">
            <a:off x="1296750" y="4364588"/>
            <a:ext cx="785700" cy="355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8" name="Google Shape;358;p44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9" name="Google Shape;359;p44"/>
          <p:cNvSpPr txBox="1"/>
          <p:nvPr/>
        </p:nvSpPr>
        <p:spPr>
          <a:xfrm>
            <a:off x="516300" y="44135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60" name="Google Shape;360;p44"/>
          <p:cNvCxnSpPr/>
          <p:nvPr/>
        </p:nvCxnSpPr>
        <p:spPr>
          <a:xfrm flipH="1" rot="10800000">
            <a:off x="2082450" y="4305625"/>
            <a:ext cx="6275700" cy="44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61" name="Google Shape;361;p44"/>
          <p:cNvCxnSpPr/>
          <p:nvPr/>
        </p:nvCxnSpPr>
        <p:spPr>
          <a:xfrm flipH="1" rot="10800000">
            <a:off x="2240525" y="3969925"/>
            <a:ext cx="623400" cy="3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2" name="Google Shape;362;p44"/>
          <p:cNvCxnSpPr/>
          <p:nvPr/>
        </p:nvCxnSpPr>
        <p:spPr>
          <a:xfrm flipH="1" rot="10800000">
            <a:off x="2240550" y="3672400"/>
            <a:ext cx="701400" cy="672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3" name="Google Shape;363;p44"/>
          <p:cNvCxnSpPr/>
          <p:nvPr/>
        </p:nvCxnSpPr>
        <p:spPr>
          <a:xfrm flipH="1" rot="10800000">
            <a:off x="2240550" y="4150000"/>
            <a:ext cx="652800" cy="19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4" name="Google Shape;364;p44"/>
          <p:cNvCxnSpPr/>
          <p:nvPr/>
        </p:nvCxnSpPr>
        <p:spPr>
          <a:xfrm>
            <a:off x="4432375" y="4159600"/>
            <a:ext cx="3887100" cy="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44"/>
          <p:cNvCxnSpPr/>
          <p:nvPr/>
        </p:nvCxnSpPr>
        <p:spPr>
          <a:xfrm>
            <a:off x="5718250" y="3974525"/>
            <a:ext cx="2571900" cy="18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66" name="Google Shape;366;p44"/>
          <p:cNvCxnSpPr/>
          <p:nvPr/>
        </p:nvCxnSpPr>
        <p:spPr>
          <a:xfrm>
            <a:off x="2893350" y="3672400"/>
            <a:ext cx="54261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67" name="Google Shape;367;p44"/>
          <p:cNvCxnSpPr/>
          <p:nvPr/>
        </p:nvCxnSpPr>
        <p:spPr>
          <a:xfrm>
            <a:off x="3224425" y="4169350"/>
            <a:ext cx="555300" cy="156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44"/>
          <p:cNvCxnSpPr/>
          <p:nvPr/>
        </p:nvCxnSpPr>
        <p:spPr>
          <a:xfrm flipH="1" rot="10800000">
            <a:off x="3828400" y="4159450"/>
            <a:ext cx="633300" cy="175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44"/>
          <p:cNvCxnSpPr/>
          <p:nvPr/>
        </p:nvCxnSpPr>
        <p:spPr>
          <a:xfrm>
            <a:off x="4675900" y="3974525"/>
            <a:ext cx="506700" cy="360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0" name="Google Shape;370;p44"/>
          <p:cNvCxnSpPr/>
          <p:nvPr/>
        </p:nvCxnSpPr>
        <p:spPr>
          <a:xfrm flipH="1" rot="10800000">
            <a:off x="5211700" y="3984275"/>
            <a:ext cx="496800" cy="3312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1" name="Google Shape;371;p44"/>
          <p:cNvCxnSpPr/>
          <p:nvPr/>
        </p:nvCxnSpPr>
        <p:spPr>
          <a:xfrm flipH="1" rot="10800000">
            <a:off x="2859100" y="3974613"/>
            <a:ext cx="1845900" cy="13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2" name="Google Shape;372;p44"/>
          <p:cNvCxnSpPr/>
          <p:nvPr/>
        </p:nvCxnSpPr>
        <p:spPr>
          <a:xfrm>
            <a:off x="2859100" y="4156763"/>
            <a:ext cx="365400" cy="222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5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Have your personal branch be ready (everything pushed)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Pull from remote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Fix all merge conflicts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Push to your branch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devel with personal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personal with devel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8" name="Google Shape;378;p45"/>
          <p:cNvSpPr txBox="1"/>
          <p:nvPr/>
        </p:nvSpPr>
        <p:spPr>
          <a:xfrm>
            <a:off x="1188475" y="3510050"/>
            <a:ext cx="1363800" cy="8403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Devel-Micha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Devel-Sravya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79" name="Google Shape;379;p45"/>
          <p:cNvSpPr txBox="1"/>
          <p:nvPr/>
        </p:nvSpPr>
        <p:spPr>
          <a:xfrm>
            <a:off x="4675900" y="3668400"/>
            <a:ext cx="1363800" cy="2532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merge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0" name="Google Shape;380;p4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45"/>
          <p:cNvSpPr txBox="1"/>
          <p:nvPr>
            <p:ph type="title"/>
          </p:nvPr>
        </p:nvSpPr>
        <p:spPr>
          <a:xfrm>
            <a:off x="311700" y="300950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Pushing changes to devel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382" name="Google Shape;382;p4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3" name="Google Shape;383;p45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4" name="Google Shape;384;p45"/>
          <p:cNvCxnSpPr/>
          <p:nvPr/>
        </p:nvCxnSpPr>
        <p:spPr>
          <a:xfrm flipH="1" rot="10800000">
            <a:off x="1296750" y="4364588"/>
            <a:ext cx="785700" cy="355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5" name="Google Shape;385;p45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6" name="Google Shape;386;p45"/>
          <p:cNvSpPr txBox="1"/>
          <p:nvPr/>
        </p:nvSpPr>
        <p:spPr>
          <a:xfrm>
            <a:off x="516300" y="44135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87" name="Google Shape;387;p45"/>
          <p:cNvCxnSpPr/>
          <p:nvPr/>
        </p:nvCxnSpPr>
        <p:spPr>
          <a:xfrm flipH="1" rot="10800000">
            <a:off x="2082450" y="4305625"/>
            <a:ext cx="6275700" cy="44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8" name="Google Shape;388;p45"/>
          <p:cNvCxnSpPr/>
          <p:nvPr/>
        </p:nvCxnSpPr>
        <p:spPr>
          <a:xfrm flipH="1" rot="10800000">
            <a:off x="2240525" y="3969925"/>
            <a:ext cx="623400" cy="3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89" name="Google Shape;389;p45"/>
          <p:cNvCxnSpPr/>
          <p:nvPr/>
        </p:nvCxnSpPr>
        <p:spPr>
          <a:xfrm flipH="1" rot="10800000">
            <a:off x="2240550" y="3672400"/>
            <a:ext cx="701400" cy="672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0" name="Google Shape;390;p45"/>
          <p:cNvCxnSpPr/>
          <p:nvPr/>
        </p:nvCxnSpPr>
        <p:spPr>
          <a:xfrm flipH="1" rot="10800000">
            <a:off x="2240550" y="4150000"/>
            <a:ext cx="652800" cy="19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1" name="Google Shape;391;p45"/>
          <p:cNvCxnSpPr/>
          <p:nvPr/>
        </p:nvCxnSpPr>
        <p:spPr>
          <a:xfrm>
            <a:off x="4432375" y="4159600"/>
            <a:ext cx="3887100" cy="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2" name="Google Shape;392;p45"/>
          <p:cNvCxnSpPr/>
          <p:nvPr/>
        </p:nvCxnSpPr>
        <p:spPr>
          <a:xfrm>
            <a:off x="5718250" y="3974525"/>
            <a:ext cx="2571900" cy="18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93" name="Google Shape;393;p45"/>
          <p:cNvCxnSpPr/>
          <p:nvPr/>
        </p:nvCxnSpPr>
        <p:spPr>
          <a:xfrm>
            <a:off x="2893350" y="3672400"/>
            <a:ext cx="54261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94" name="Google Shape;394;p45"/>
          <p:cNvCxnSpPr/>
          <p:nvPr/>
        </p:nvCxnSpPr>
        <p:spPr>
          <a:xfrm>
            <a:off x="3224425" y="4169350"/>
            <a:ext cx="555300" cy="156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5" name="Google Shape;395;p45"/>
          <p:cNvCxnSpPr/>
          <p:nvPr/>
        </p:nvCxnSpPr>
        <p:spPr>
          <a:xfrm flipH="1" rot="10800000">
            <a:off x="3828400" y="4159450"/>
            <a:ext cx="633300" cy="175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45"/>
          <p:cNvCxnSpPr/>
          <p:nvPr/>
        </p:nvCxnSpPr>
        <p:spPr>
          <a:xfrm>
            <a:off x="4675900" y="3974525"/>
            <a:ext cx="506700" cy="360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7" name="Google Shape;397;p45"/>
          <p:cNvCxnSpPr/>
          <p:nvPr/>
        </p:nvCxnSpPr>
        <p:spPr>
          <a:xfrm flipH="1" rot="10800000">
            <a:off x="5211700" y="3984275"/>
            <a:ext cx="496800" cy="3312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8" name="Google Shape;398;p45"/>
          <p:cNvCxnSpPr/>
          <p:nvPr/>
        </p:nvCxnSpPr>
        <p:spPr>
          <a:xfrm flipH="1" rot="10800000">
            <a:off x="2859100" y="3974613"/>
            <a:ext cx="1845900" cy="13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9" name="Google Shape;399;p45"/>
          <p:cNvCxnSpPr/>
          <p:nvPr/>
        </p:nvCxnSpPr>
        <p:spPr>
          <a:xfrm>
            <a:off x="2859100" y="4156763"/>
            <a:ext cx="365400" cy="222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6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Example: devel-Nimaya is ready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Pull from Remote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Fix merge conflicts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Push resolved conflicts to 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devel-Nimaya into devel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devel into 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5" name="Google Shape;405;p46"/>
          <p:cNvSpPr txBox="1"/>
          <p:nvPr/>
        </p:nvSpPr>
        <p:spPr>
          <a:xfrm>
            <a:off x="1188475" y="3510050"/>
            <a:ext cx="1363800" cy="8403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Devel-Micha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Devel-Sravya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6" name="Google Shape;406;p46"/>
          <p:cNvSpPr txBox="1"/>
          <p:nvPr/>
        </p:nvSpPr>
        <p:spPr>
          <a:xfrm>
            <a:off x="4675900" y="3668400"/>
            <a:ext cx="1363800" cy="2532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merge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7" name="Google Shape;407;p4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46"/>
          <p:cNvSpPr txBox="1"/>
          <p:nvPr>
            <p:ph type="title"/>
          </p:nvPr>
        </p:nvSpPr>
        <p:spPr>
          <a:xfrm>
            <a:off x="311700" y="300950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Pushing changes to devel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409" name="Google Shape;409;p4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0" name="Google Shape;410;p46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11" name="Google Shape;411;p46"/>
          <p:cNvCxnSpPr/>
          <p:nvPr/>
        </p:nvCxnSpPr>
        <p:spPr>
          <a:xfrm flipH="1" rot="10800000">
            <a:off x="1296750" y="4364588"/>
            <a:ext cx="785700" cy="355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2" name="Google Shape;412;p46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3" name="Google Shape;413;p46"/>
          <p:cNvSpPr txBox="1"/>
          <p:nvPr/>
        </p:nvSpPr>
        <p:spPr>
          <a:xfrm>
            <a:off x="516300" y="44135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414" name="Google Shape;414;p46"/>
          <p:cNvCxnSpPr/>
          <p:nvPr/>
        </p:nvCxnSpPr>
        <p:spPr>
          <a:xfrm flipH="1" rot="10800000">
            <a:off x="2082450" y="4305625"/>
            <a:ext cx="6275700" cy="44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15" name="Google Shape;415;p46"/>
          <p:cNvCxnSpPr/>
          <p:nvPr/>
        </p:nvCxnSpPr>
        <p:spPr>
          <a:xfrm flipH="1" rot="10800000">
            <a:off x="2240525" y="3969925"/>
            <a:ext cx="623400" cy="3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6" name="Google Shape;416;p46"/>
          <p:cNvCxnSpPr/>
          <p:nvPr/>
        </p:nvCxnSpPr>
        <p:spPr>
          <a:xfrm flipH="1" rot="10800000">
            <a:off x="2240550" y="3672400"/>
            <a:ext cx="701400" cy="672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7" name="Google Shape;417;p46"/>
          <p:cNvCxnSpPr/>
          <p:nvPr/>
        </p:nvCxnSpPr>
        <p:spPr>
          <a:xfrm flipH="1" rot="10800000">
            <a:off x="2240550" y="4150000"/>
            <a:ext cx="652800" cy="19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8" name="Google Shape;418;p46"/>
          <p:cNvCxnSpPr/>
          <p:nvPr/>
        </p:nvCxnSpPr>
        <p:spPr>
          <a:xfrm>
            <a:off x="4432375" y="4159600"/>
            <a:ext cx="3887100" cy="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19" name="Google Shape;419;p46"/>
          <p:cNvCxnSpPr/>
          <p:nvPr/>
        </p:nvCxnSpPr>
        <p:spPr>
          <a:xfrm>
            <a:off x="5718250" y="3974525"/>
            <a:ext cx="2571900" cy="18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20" name="Google Shape;420;p46"/>
          <p:cNvCxnSpPr/>
          <p:nvPr/>
        </p:nvCxnSpPr>
        <p:spPr>
          <a:xfrm>
            <a:off x="2893350" y="3672400"/>
            <a:ext cx="54261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21" name="Google Shape;421;p46"/>
          <p:cNvCxnSpPr/>
          <p:nvPr/>
        </p:nvCxnSpPr>
        <p:spPr>
          <a:xfrm>
            <a:off x="3224425" y="4169350"/>
            <a:ext cx="555300" cy="156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2" name="Google Shape;422;p46"/>
          <p:cNvCxnSpPr/>
          <p:nvPr/>
        </p:nvCxnSpPr>
        <p:spPr>
          <a:xfrm flipH="1" rot="10800000">
            <a:off x="3828400" y="4159450"/>
            <a:ext cx="633300" cy="175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3" name="Google Shape;423;p46"/>
          <p:cNvCxnSpPr/>
          <p:nvPr/>
        </p:nvCxnSpPr>
        <p:spPr>
          <a:xfrm>
            <a:off x="4675900" y="3974525"/>
            <a:ext cx="506700" cy="360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4" name="Google Shape;424;p46"/>
          <p:cNvCxnSpPr/>
          <p:nvPr/>
        </p:nvCxnSpPr>
        <p:spPr>
          <a:xfrm flipH="1" rot="10800000">
            <a:off x="5211700" y="3984275"/>
            <a:ext cx="496800" cy="3312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5" name="Google Shape;425;p46"/>
          <p:cNvCxnSpPr/>
          <p:nvPr/>
        </p:nvCxnSpPr>
        <p:spPr>
          <a:xfrm flipH="1" rot="10800000">
            <a:off x="2859100" y="3974613"/>
            <a:ext cx="1845900" cy="13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6" name="Google Shape;426;p46"/>
          <p:cNvCxnSpPr/>
          <p:nvPr/>
        </p:nvCxnSpPr>
        <p:spPr>
          <a:xfrm>
            <a:off x="2859100" y="4156763"/>
            <a:ext cx="365400" cy="222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7"/>
          <p:cNvSpPr txBox="1"/>
          <p:nvPr>
            <p:ph idx="1" type="body"/>
          </p:nvPr>
        </p:nvSpPr>
        <p:spPr>
          <a:xfrm>
            <a:off x="338700" y="1152475"/>
            <a:ext cx="8289900" cy="39909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Have working (tested) devel and all pushed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Merge devel into 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2" name="Google Shape;432;p47"/>
          <p:cNvSpPr txBox="1"/>
          <p:nvPr/>
        </p:nvSpPr>
        <p:spPr>
          <a:xfrm>
            <a:off x="1188475" y="3510050"/>
            <a:ext cx="1363800" cy="8403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Devel-Nimaya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Devel-Micha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Devel-Sravya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3" name="Google Shape;433;p47"/>
          <p:cNvSpPr txBox="1"/>
          <p:nvPr/>
        </p:nvSpPr>
        <p:spPr>
          <a:xfrm>
            <a:off x="4675900" y="3668400"/>
            <a:ext cx="1363800" cy="253200"/>
          </a:xfrm>
          <a:prstGeom prst="rect">
            <a:avLst/>
          </a:prstGeom>
          <a:noFill/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Devel merge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4" name="Google Shape;434;p4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47"/>
          <p:cNvSpPr txBox="1"/>
          <p:nvPr>
            <p:ph type="title"/>
          </p:nvPr>
        </p:nvSpPr>
        <p:spPr>
          <a:xfrm>
            <a:off x="311700" y="300950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Pushing changes to master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436" name="Google Shape;436;p4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7" name="Google Shape;437;p47"/>
          <p:cNvCxnSpPr/>
          <p:nvPr/>
        </p:nvCxnSpPr>
        <p:spPr>
          <a:xfrm>
            <a:off x="516300" y="4734350"/>
            <a:ext cx="78711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38" name="Google Shape;438;p47"/>
          <p:cNvCxnSpPr/>
          <p:nvPr/>
        </p:nvCxnSpPr>
        <p:spPr>
          <a:xfrm flipH="1" rot="10800000">
            <a:off x="1296750" y="4364588"/>
            <a:ext cx="785700" cy="355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9" name="Google Shape;439;p47"/>
          <p:cNvSpPr txBox="1"/>
          <p:nvPr/>
        </p:nvSpPr>
        <p:spPr>
          <a:xfrm>
            <a:off x="944925" y="48019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Master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0" name="Google Shape;440;p47"/>
          <p:cNvSpPr txBox="1"/>
          <p:nvPr/>
        </p:nvSpPr>
        <p:spPr>
          <a:xfrm>
            <a:off x="516300" y="4413550"/>
            <a:ext cx="8475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Nunito"/>
                <a:ea typeface="Nunito"/>
                <a:cs typeface="Nunito"/>
                <a:sym typeface="Nunito"/>
              </a:rPr>
              <a:t>Devel</a:t>
            </a:r>
            <a:endParaRPr>
              <a:solidFill>
                <a:srgbClr val="00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441" name="Google Shape;441;p47"/>
          <p:cNvCxnSpPr/>
          <p:nvPr/>
        </p:nvCxnSpPr>
        <p:spPr>
          <a:xfrm flipH="1" rot="10800000">
            <a:off x="2082450" y="4305625"/>
            <a:ext cx="6275700" cy="447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2" name="Google Shape;442;p47"/>
          <p:cNvCxnSpPr/>
          <p:nvPr/>
        </p:nvCxnSpPr>
        <p:spPr>
          <a:xfrm flipH="1" rot="10800000">
            <a:off x="2240525" y="3969925"/>
            <a:ext cx="623400" cy="380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3" name="Google Shape;443;p47"/>
          <p:cNvCxnSpPr/>
          <p:nvPr/>
        </p:nvCxnSpPr>
        <p:spPr>
          <a:xfrm flipH="1" rot="10800000">
            <a:off x="2240550" y="3672400"/>
            <a:ext cx="701400" cy="672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4" name="Google Shape;444;p47"/>
          <p:cNvCxnSpPr/>
          <p:nvPr/>
        </p:nvCxnSpPr>
        <p:spPr>
          <a:xfrm flipH="1" rot="10800000">
            <a:off x="2240550" y="4150000"/>
            <a:ext cx="652800" cy="19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5" name="Google Shape;445;p47"/>
          <p:cNvCxnSpPr/>
          <p:nvPr/>
        </p:nvCxnSpPr>
        <p:spPr>
          <a:xfrm>
            <a:off x="4432375" y="4159600"/>
            <a:ext cx="3887100" cy="6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6" name="Google Shape;446;p47"/>
          <p:cNvCxnSpPr/>
          <p:nvPr/>
        </p:nvCxnSpPr>
        <p:spPr>
          <a:xfrm>
            <a:off x="5718250" y="3974525"/>
            <a:ext cx="2571900" cy="18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7" name="Google Shape;447;p47"/>
          <p:cNvCxnSpPr/>
          <p:nvPr/>
        </p:nvCxnSpPr>
        <p:spPr>
          <a:xfrm>
            <a:off x="2893350" y="3672400"/>
            <a:ext cx="5426100" cy="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48" name="Google Shape;448;p47"/>
          <p:cNvCxnSpPr/>
          <p:nvPr/>
        </p:nvCxnSpPr>
        <p:spPr>
          <a:xfrm>
            <a:off x="3224425" y="4169350"/>
            <a:ext cx="555300" cy="1560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9" name="Google Shape;449;p47"/>
          <p:cNvCxnSpPr/>
          <p:nvPr/>
        </p:nvCxnSpPr>
        <p:spPr>
          <a:xfrm flipH="1" rot="10800000">
            <a:off x="3828400" y="4159450"/>
            <a:ext cx="633300" cy="1755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0" name="Google Shape;450;p47"/>
          <p:cNvCxnSpPr/>
          <p:nvPr/>
        </p:nvCxnSpPr>
        <p:spPr>
          <a:xfrm>
            <a:off x="4675900" y="3974525"/>
            <a:ext cx="506700" cy="3603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1" name="Google Shape;451;p47"/>
          <p:cNvCxnSpPr/>
          <p:nvPr/>
        </p:nvCxnSpPr>
        <p:spPr>
          <a:xfrm flipH="1" rot="10800000">
            <a:off x="5211700" y="3984275"/>
            <a:ext cx="496800" cy="3312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2" name="Google Shape;452;p47"/>
          <p:cNvCxnSpPr/>
          <p:nvPr/>
        </p:nvCxnSpPr>
        <p:spPr>
          <a:xfrm flipH="1" rot="10800000">
            <a:off x="2859100" y="3974613"/>
            <a:ext cx="1845900" cy="135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3" name="Google Shape;453;p47"/>
          <p:cNvCxnSpPr/>
          <p:nvPr/>
        </p:nvCxnSpPr>
        <p:spPr>
          <a:xfrm>
            <a:off x="2859100" y="4156763"/>
            <a:ext cx="365400" cy="22200"/>
          </a:xfrm>
          <a:prstGeom prst="straightConnector1">
            <a:avLst/>
          </a:prstGeom>
          <a:noFill/>
          <a:ln cap="flat" cmpd="sng" w="9525">
            <a:solidFill>
              <a:srgbClr val="FF99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Repositories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Coordinate the work between programmers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Keep a log of the changes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Essentially a folder that contains all the current uploaded work, but can also remember everything ever done in that folder. It also allows for your computer to die without losing your code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Repositories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Local Repository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version on your computer that is probably not up to date with the online version.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Contains all the changes you made, but no changes other people have made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Remote Repository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version on the server which contains the saved work of everyone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“online” version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ctrTitle"/>
          </p:nvPr>
        </p:nvSpPr>
        <p:spPr>
          <a:xfrm>
            <a:off x="831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Working with </a:t>
            </a: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Git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152475"/>
            <a:ext cx="7871100" cy="36111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1: From Scratch using GitHub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Create a new repo by clicking new on github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2" name="Google Shape;102;p1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700" y="2048700"/>
            <a:ext cx="5603602" cy="300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152475"/>
            <a:ext cx="4520100" cy="36111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1: From Scratch using GitHub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Fill out the form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Use good names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Valid descriptions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And make a readme outlining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1" name="Google Shape;111;p2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078" y="1308350"/>
            <a:ext cx="4267923" cy="361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Create a repo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1152475"/>
            <a:ext cx="8289900" cy="23058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Method 2: From Scratch using Git init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Using git bash, navigate to the directory/folder of your choice, and type “git init”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Follow prompts if necessary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0" name="Google Shape;120;p2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5925" y="2987200"/>
            <a:ext cx="3981450" cy="113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